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507E63-0CE6-4695-A681-F56C56F3C569}">
  <a:tblStyle styleId="{7A507E63-0CE6-4695-A681-F56C56F3C56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3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21b6cd1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421b6cd1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5ebfadcb2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c5ebfadcb2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5ebfadcb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c5ebfadcb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5ebfadcb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c5ebfadcb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5ebfadcb2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5ebfadcb2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421b6cd1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c421b6cd1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13" name="Google Shape;13;p2"/>
            <p:cNvSpPr/>
            <p:nvPr/>
          </p:nvSpPr>
          <p:spPr>
            <a:xfrm>
              <a:off x="4572000" y="1408870"/>
              <a:ext cx="4569687" cy="3734730"/>
            </a:xfrm>
            <a:custGeom>
              <a:rect b="b" l="l" r="r" t="t"/>
              <a:pathLst>
                <a:path extrusionOk="0" h="3734730" w="4569687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rect b="b" l="l" r="r" t="t"/>
                  <a:pathLst>
                    <a:path extrusionOk="0" h="1049255" w="495969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rect b="b" l="l" r="r" t="t"/>
                  <a:pathLst>
                    <a:path extrusionOk="0" h="92935" w="364003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rect b="b" l="l" r="r" t="t"/>
                  <a:pathLst>
                    <a:path extrusionOk="0" h="350537" w="444279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" name="Google Shape;19;p2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" name="Google Shape;23;p2"/>
          <p:cNvSpPr txBox="1"/>
          <p:nvPr>
            <p:ph idx="1" type="body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/>
          <p:nvPr>
            <p:ph idx="2" type="pic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bg>
      <p:bgPr>
        <a:solidFill>
          <a:schemeClr val="accen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3"/>
          <p:cNvSpPr/>
          <p:nvPr>
            <p:ph idx="3" type="pic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13"/>
          <p:cNvSpPr/>
          <p:nvPr>
            <p:ph idx="4" type="pic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3"/>
          <p:cNvSpPr/>
          <p:nvPr>
            <p:ph idx="5" type="pic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3"/>
          <p:cNvSpPr/>
          <p:nvPr>
            <p:ph idx="6" type="pic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13"/>
          <p:cNvSpPr/>
          <p:nvPr>
            <p:ph idx="7" type="pic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13"/>
          <p:cNvSpPr/>
          <p:nvPr>
            <p:ph idx="8" type="pic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13"/>
          <p:cNvSpPr/>
          <p:nvPr>
            <p:ph idx="9" type="pic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13"/>
          <p:cNvSpPr/>
          <p:nvPr>
            <p:ph idx="13" type="pic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3"/>
          <p:cNvSpPr/>
          <p:nvPr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/>
          <p:nvPr>
            <p:ph idx="2" type="pic"/>
          </p:nvPr>
        </p:nvSpPr>
        <p:spPr>
          <a:xfrm>
            <a:off x="7301328" y="1495130"/>
            <a:ext cx="1840931" cy="3649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/>
          <p:nvPr>
            <p:ph idx="3" type="pic"/>
          </p:nvPr>
        </p:nvSpPr>
        <p:spPr>
          <a:xfrm>
            <a:off x="5476381" y="3386021"/>
            <a:ext cx="3530788" cy="17690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4"/>
          <p:cNvSpPr/>
          <p:nvPr>
            <p:ph idx="4" type="pic"/>
          </p:nvPr>
        </p:nvSpPr>
        <p:spPr>
          <a:xfrm>
            <a:off x="3491431" y="1495130"/>
            <a:ext cx="3681862" cy="36493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4"/>
          <p:cNvSpPr/>
          <p:nvPr>
            <p:ph idx="5" type="pic"/>
          </p:nvPr>
        </p:nvSpPr>
        <p:spPr>
          <a:xfrm>
            <a:off x="5396868" y="-11318"/>
            <a:ext cx="3681862" cy="32676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184" name="Google Shape;1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8600" y="987574"/>
            <a:ext cx="6438182" cy="327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5"/>
          <p:cNvSpPr/>
          <p:nvPr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>
            <p:ph idx="3" type="pic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bg>
      <p:bgPr>
        <a:solidFill>
          <a:schemeClr val="accen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/>
          <p:nvPr>
            <p:ph idx="2" type="pic"/>
          </p:nvPr>
        </p:nvSpPr>
        <p:spPr>
          <a:xfrm>
            <a:off x="6984000" y="-1"/>
            <a:ext cx="2160000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6"/>
          <p:cNvSpPr/>
          <p:nvPr>
            <p:ph idx="3" type="pic"/>
          </p:nvPr>
        </p:nvSpPr>
        <p:spPr>
          <a:xfrm>
            <a:off x="4734004" y="2131318"/>
            <a:ext cx="2160000" cy="30121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6"/>
          <p:cNvSpPr/>
          <p:nvPr>
            <p:ph idx="4" type="pic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6"/>
          <p:cNvSpPr/>
          <p:nvPr>
            <p:ph idx="5" type="pic"/>
          </p:nvPr>
        </p:nvSpPr>
        <p:spPr>
          <a:xfrm>
            <a:off x="3492000" y="-1"/>
            <a:ext cx="3393830" cy="20434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bg>
      <p:bgPr>
        <a:solidFill>
          <a:schemeClr val="accen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>
            <p:ph idx="2" type="pic"/>
          </p:nvPr>
        </p:nvSpPr>
        <p:spPr>
          <a:xfrm>
            <a:off x="5148065" y="1431235"/>
            <a:ext cx="2568434" cy="22802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17"/>
          <p:cNvSpPr/>
          <p:nvPr>
            <p:ph idx="3" type="pic"/>
          </p:nvPr>
        </p:nvSpPr>
        <p:spPr>
          <a:xfrm>
            <a:off x="7704000" y="3703500"/>
            <a:ext cx="144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7"/>
          <p:cNvSpPr/>
          <p:nvPr>
            <p:ph idx="4" type="pic"/>
          </p:nvPr>
        </p:nvSpPr>
        <p:spPr>
          <a:xfrm>
            <a:off x="3708064" y="0"/>
            <a:ext cx="1440000" cy="144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2" type="body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0" name="Google Shape;200;p18"/>
          <p:cNvGrpSpPr/>
          <p:nvPr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201" name="Google Shape;201;p18"/>
            <p:cNvGrpSpPr/>
            <p:nvPr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02" name="Google Shape;202;p18"/>
              <p:cNvSpPr/>
              <p:nvPr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" name="Google Shape;206;p18"/>
            <p:cNvSpPr/>
            <p:nvPr/>
          </p:nvSpPr>
          <p:spPr>
            <a:xfrm>
              <a:off x="0" y="3170955"/>
              <a:ext cx="2544134" cy="1972545"/>
            </a:xfrm>
            <a:custGeom>
              <a:rect b="b" l="l" r="r" t="t"/>
              <a:pathLst>
                <a:path extrusionOk="0" h="1972545" w="2544134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18"/>
            <p:cNvGrpSpPr/>
            <p:nvPr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208" name="Google Shape;208;p18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09" name="Google Shape;209;p18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rect b="b" l="l" r="r" t="t"/>
                  <a:pathLst>
                    <a:path extrusionOk="0" h="1049255" w="495969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8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rect b="b" l="l" r="r" t="t"/>
                  <a:pathLst>
                    <a:path extrusionOk="0" h="92935" w="364003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8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rect b="b" l="l" r="r" t="t"/>
                  <a:pathLst>
                    <a:path extrusionOk="0" h="350537" w="444279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2" name="Google Shape;212;p18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6" name="Google Shape;216;p18"/>
          <p:cNvSpPr/>
          <p:nvPr/>
        </p:nvSpPr>
        <p:spPr>
          <a:xfrm>
            <a:off x="251520" y="339502"/>
            <a:ext cx="8640960" cy="4464496"/>
          </a:xfrm>
          <a:prstGeom prst="frame">
            <a:avLst>
              <a:gd fmla="val 1236" name="adj1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242646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10"/>
              </a:spcBef>
              <a:spcAft>
                <a:spcPts val="0"/>
              </a:spcAft>
              <a:buClr>
                <a:srgbClr val="262626"/>
              </a:buClr>
              <a:buSzPts val="4050"/>
              <a:buFont typeface="Arial"/>
              <a:buNone/>
              <a:defRPr b="0" i="0" sz="405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0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</p:grpSpPr>
        <p:sp>
          <p:nvSpPr>
            <p:cNvPr id="28" name="Google Shape;28;p3"/>
            <p:cNvSpPr/>
            <p:nvPr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765704" y="248706"/>
              <a:ext cx="608632" cy="1216152"/>
            </a:xfrm>
            <a:prstGeom prst="trapezoid">
              <a:avLst>
                <a:gd fmla="val 25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3"/>
          <p:cNvGrpSpPr/>
          <p:nvPr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48" name="Google Shape;48;p3"/>
            <p:cNvSpPr/>
            <p:nvPr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3"/>
          <p:cNvSpPr txBox="1"/>
          <p:nvPr>
            <p:ph idx="1" type="body"/>
          </p:nvPr>
        </p:nvSpPr>
        <p:spPr>
          <a:xfrm>
            <a:off x="0" y="3075806"/>
            <a:ext cx="9144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idx="2" type="body"/>
          </p:nvPr>
        </p:nvSpPr>
        <p:spPr>
          <a:xfrm>
            <a:off x="-148" y="3723878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9" name="Google Shape;59;p3"/>
          <p:cNvGrpSpPr/>
          <p:nvPr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60" name="Google Shape;60;p3"/>
            <p:cNvSpPr/>
            <p:nvPr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65" name="Google Shape;65;p3"/>
            <p:cNvSpPr/>
            <p:nvPr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70" name="Google Shape;70;p3"/>
            <p:cNvGrpSpPr/>
            <p:nvPr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5868144" y="-853769"/>
                <a:ext cx="495969" cy="1049255"/>
              </a:xfrm>
              <a:custGeom>
                <a:rect b="b" l="l" r="r" t="t"/>
                <a:pathLst>
                  <a:path extrusionOk="0" h="1049255" w="495969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5939427" y="102551"/>
                <a:ext cx="364003" cy="92935"/>
              </a:xfrm>
              <a:custGeom>
                <a:rect b="b" l="l" r="r" t="t"/>
                <a:pathLst>
                  <a:path extrusionOk="0" h="92935" w="364003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5893989" y="-857099"/>
                <a:ext cx="444279" cy="350537"/>
              </a:xfrm>
              <a:custGeom>
                <a:rect b="b" l="l" r="r" t="t"/>
                <a:pathLst>
                  <a:path extrusionOk="0" h="350537" w="444279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" name="Google Shape;74;p3"/>
            <p:cNvSpPr/>
            <p:nvPr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304862" y="-1556"/>
              <a:ext cx="143653" cy="453224"/>
            </a:xfrm>
            <a:custGeom>
              <a:rect b="b" l="l" r="r" t="t"/>
              <a:pathLst>
                <a:path extrusionOk="0" h="453224" w="143653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flipH="1">
              <a:off x="5807099" y="-1556"/>
              <a:ext cx="143653" cy="453224"/>
            </a:xfrm>
            <a:custGeom>
              <a:rect b="b" l="l" r="r" t="t"/>
              <a:pathLst>
                <a:path extrusionOk="0" h="453224" w="143653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chemeClr val="accen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Hello Slide Layout">
  <p:cSld name="1_Hello Slide Layout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/>
          <p:nvPr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6"/>
          <p:cNvGrpSpPr/>
          <p:nvPr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83" name="Google Shape;83;p6"/>
            <p:cNvGrpSpPr/>
            <p:nvPr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</p:grpSpPr>
          <p:sp>
            <p:nvSpPr>
              <p:cNvPr id="84" name="Google Shape;84;p6"/>
              <p:cNvSpPr/>
              <p:nvPr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4765704" y="248706"/>
                <a:ext cx="608632" cy="1216152"/>
              </a:xfrm>
              <a:prstGeom prst="trapezoid">
                <a:avLst>
                  <a:gd fmla="val 25000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6"/>
            <p:cNvGrpSpPr/>
            <p:nvPr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103" name="Google Shape;103;p6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04" name="Google Shape;104;p6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rect b="b" l="l" r="r" t="t"/>
                  <a:pathLst>
                    <a:path extrusionOk="0" h="1049255" w="495969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6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rect b="b" l="l" r="r" t="t"/>
                  <a:pathLst>
                    <a:path extrusionOk="0" h="92935" w="364003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6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rect b="b" l="l" r="r" t="t"/>
                  <a:pathLst>
                    <a:path extrusionOk="0" h="350537" w="444279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" name="Google Shape;107;p6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6"/>
          <p:cNvSpPr txBox="1"/>
          <p:nvPr>
            <p:ph idx="2" type="body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3" name="Google Shape;113;p6"/>
          <p:cNvGrpSpPr/>
          <p:nvPr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14" name="Google Shape;114;p6"/>
            <p:cNvSpPr/>
            <p:nvPr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6"/>
          <p:cNvGrpSpPr/>
          <p:nvPr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119" name="Google Shape;119;p6"/>
            <p:cNvSpPr/>
            <p:nvPr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solidFill>
          <a:schemeClr val="accen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7"/>
          <p:cNvSpPr/>
          <p:nvPr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7"/>
          <p:cNvGrpSpPr/>
          <p:nvPr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128" name="Google Shape;128;p7"/>
            <p:cNvSpPr/>
            <p:nvPr/>
          </p:nvSpPr>
          <p:spPr>
            <a:xfrm>
              <a:off x="4572000" y="1408870"/>
              <a:ext cx="4569687" cy="3734730"/>
            </a:xfrm>
            <a:custGeom>
              <a:rect b="b" l="l" r="r" t="t"/>
              <a:pathLst>
                <a:path extrusionOk="0" h="3734730" w="4569687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7"/>
            <p:cNvGrpSpPr/>
            <p:nvPr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130" name="Google Shape;130;p7"/>
              <p:cNvGrpSpPr/>
              <p:nvPr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31" name="Google Shape;131;p7"/>
                <p:cNvSpPr/>
                <p:nvPr/>
              </p:nvSpPr>
              <p:spPr>
                <a:xfrm>
                  <a:off x="5868144" y="-853769"/>
                  <a:ext cx="495969" cy="1049255"/>
                </a:xfrm>
                <a:custGeom>
                  <a:rect b="b" l="l" r="r" t="t"/>
                  <a:pathLst>
                    <a:path extrusionOk="0" h="1049255" w="495969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7"/>
                <p:cNvSpPr/>
                <p:nvPr/>
              </p:nvSpPr>
              <p:spPr>
                <a:xfrm>
                  <a:off x="5939427" y="102551"/>
                  <a:ext cx="364003" cy="92935"/>
                </a:xfrm>
                <a:custGeom>
                  <a:rect b="b" l="l" r="r" t="t"/>
                  <a:pathLst>
                    <a:path extrusionOk="0" h="92935" w="364003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7"/>
                <p:cNvSpPr/>
                <p:nvPr/>
              </p:nvSpPr>
              <p:spPr>
                <a:xfrm>
                  <a:off x="5893989" y="-857099"/>
                  <a:ext cx="444279" cy="350537"/>
                </a:xfrm>
                <a:custGeom>
                  <a:rect b="b" l="l" r="r" t="t"/>
                  <a:pathLst>
                    <a:path extrusionOk="0" h="350537" w="444279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4" name="Google Shape;134;p7"/>
              <p:cNvSpPr/>
              <p:nvPr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5304862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 flipH="1">
                <a:off x="5807099" y="-1556"/>
                <a:ext cx="143653" cy="453224"/>
              </a:xfrm>
              <a:custGeom>
                <a:rect b="b" l="l" r="r" t="t"/>
                <a:pathLst>
                  <a:path extrusionOk="0" h="453224" w="143653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8"/>
          <p:cNvGrpSpPr/>
          <p:nvPr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140" name="Google Shape;140;p8"/>
            <p:cNvSpPr/>
            <p:nvPr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3797105" y="1404992"/>
              <a:ext cx="1548000" cy="504056"/>
            </a:xfrm>
            <a:prstGeom prst="triangle">
              <a:avLst>
                <a:gd fmla="val 49055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fmla="val 49055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8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8"/>
          <p:cNvSpPr/>
          <p:nvPr>
            <p:ph idx="3" type="pic"/>
          </p:nvPr>
        </p:nvSpPr>
        <p:spPr>
          <a:xfrm>
            <a:off x="3787227" y="1312181"/>
            <a:ext cx="1548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8"/>
          <p:cNvSpPr/>
          <p:nvPr>
            <p:ph idx="4" type="pic"/>
          </p:nvPr>
        </p:nvSpPr>
        <p:spPr>
          <a:xfrm>
            <a:off x="2059035" y="1276575"/>
            <a:ext cx="1548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8"/>
          <p:cNvSpPr/>
          <p:nvPr>
            <p:ph idx="5" type="pic"/>
          </p:nvPr>
        </p:nvSpPr>
        <p:spPr>
          <a:xfrm>
            <a:off x="330843" y="1276575"/>
            <a:ext cx="1548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8"/>
          <p:cNvSpPr/>
          <p:nvPr>
            <p:ph idx="6" type="pic"/>
          </p:nvPr>
        </p:nvSpPr>
        <p:spPr>
          <a:xfrm>
            <a:off x="7243611" y="1276575"/>
            <a:ext cx="1548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8"/>
          <p:cNvSpPr/>
          <p:nvPr>
            <p:ph idx="7" type="pic"/>
          </p:nvPr>
        </p:nvSpPr>
        <p:spPr>
          <a:xfrm>
            <a:off x="5515419" y="1276575"/>
            <a:ext cx="1548000" cy="180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bg>
      <p:bgPr>
        <a:solidFill>
          <a:srgbClr val="FFCE29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/>
          <p:nvPr>
            <p:ph idx="2" type="pic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3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>
            <p:ph idx="2" type="pic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bg>
      <p:bgPr>
        <a:solidFill>
          <a:schemeClr val="accen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1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11"/>
          <p:cNvSpPr/>
          <p:nvPr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160" name="Google Shape;16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5225" y="1079005"/>
            <a:ext cx="3373328" cy="40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/>
          <p:nvPr>
            <p:ph idx="3" type="pic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free-powerpoint-templates-design.com/" TargetMode="External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/>
          <p:nvPr>
            <p:ph idx="1" type="body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Big-Kid Rockets</a:t>
            </a:r>
            <a:endParaRPr/>
          </a:p>
        </p:txBody>
      </p:sp>
      <p:sp>
        <p:nvSpPr>
          <p:cNvPr id="229" name="Google Shape;229;p21"/>
          <p:cNvSpPr txBox="1"/>
          <p:nvPr>
            <p:ph idx="2" type="body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b="1" lang="en-US"/>
              <a:t>Even more fun than when we were kids!</a:t>
            </a:r>
            <a:endParaRPr/>
          </a:p>
        </p:txBody>
      </p:sp>
      <p:sp>
        <p:nvSpPr>
          <p:cNvPr id="230" name="Google Shape;230;p21">
            <a:hlinkClick r:id="rId3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http://www.free-powerpoint-templates-design.com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0" y="345680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23" name="Google Shape;323;p30"/>
          <p:cNvSpPr txBox="1"/>
          <p:nvPr>
            <p:ph idx="2" type="body"/>
          </p:nvPr>
        </p:nvSpPr>
        <p:spPr>
          <a:xfrm>
            <a:off x="-148" y="4104878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And Happy Flying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Different Rocket Classes</a:t>
            </a:r>
            <a:endParaRPr/>
          </a:p>
        </p:txBody>
      </p:sp>
      <p:graphicFrame>
        <p:nvGraphicFramePr>
          <p:cNvPr id="236" name="Google Shape;236;p22"/>
          <p:cNvGraphicFramePr/>
          <p:nvPr/>
        </p:nvGraphicFramePr>
        <p:xfrm>
          <a:off x="588790" y="1302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{7A507E63-0CE6-4695-A681-F56C56F3C569}</a:tableStyleId>
              </a:tblPr>
              <a:tblGrid>
                <a:gridCol w="3723500"/>
              </a:tblGrid>
              <a:tr h="75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Low Power</a:t>
                      </a:r>
                      <a:endParaRPr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79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hlink"/>
                          </a:solidFill>
                        </a:rPr>
                        <a:t>Motors ¼A - D</a:t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hlink"/>
                          </a:solidFill>
                        </a:rPr>
                        <a:t>Simple Streamer / Parachute</a:t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hlink"/>
                          </a:solidFill>
                        </a:rPr>
                        <a:t>Cardboard, Plastic, Glue</a:t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4500">
                <a:tc vMerge="1"/>
              </a:tr>
            </a:tbl>
          </a:graphicData>
        </a:graphic>
      </p:graphicFrame>
      <p:graphicFrame>
        <p:nvGraphicFramePr>
          <p:cNvPr id="237" name="Google Shape;237;p22"/>
          <p:cNvGraphicFramePr/>
          <p:nvPr/>
        </p:nvGraphicFramePr>
        <p:xfrm>
          <a:off x="4798385" y="1302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{7A507E63-0CE6-4695-A681-F56C56F3C569}</a:tableStyleId>
              </a:tblPr>
              <a:tblGrid>
                <a:gridCol w="3775100"/>
              </a:tblGrid>
              <a:tr h="75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Mid/High Power</a:t>
                      </a:r>
                      <a:endParaRPr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79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Motors: E and higher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Delayed Deployment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Fiberglass, Epoxy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4500">
                <a:tc vMerge="1"/>
              </a:tr>
            </a:tbl>
          </a:graphicData>
        </a:graphic>
      </p:graphicFrame>
      <p:sp>
        <p:nvSpPr>
          <p:cNvPr id="238" name="Google Shape;238;p22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Rockets have come a long way since </a:t>
            </a:r>
            <a:r>
              <a:rPr lang="en-US"/>
              <a:t>scouts</a:t>
            </a:r>
            <a:r>
              <a:rPr lang="en-US"/>
              <a:t> &amp; schoolyards.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How Big Are These Toys?</a:t>
            </a:r>
            <a:endParaRPr/>
          </a:p>
        </p:txBody>
      </p:sp>
      <p:pic>
        <p:nvPicPr>
          <p:cNvPr id="244" name="Google Shape;2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99" y="891450"/>
            <a:ext cx="2576827" cy="38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3"/>
          <p:cNvSpPr txBox="1"/>
          <p:nvPr/>
        </p:nvSpPr>
        <p:spPr>
          <a:xfrm>
            <a:off x="0" y="4936700"/>
            <a:ext cx="9197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Image: Dan Michael, Facebook (https://www.facebook.com/photo?fbid=10208701452241215)</a:t>
            </a:r>
            <a:endParaRPr sz="700"/>
          </a:p>
        </p:txBody>
      </p:sp>
      <p:sp>
        <p:nvSpPr>
          <p:cNvPr id="246" name="Google Shape;246;p23"/>
          <p:cNvSpPr txBox="1"/>
          <p:nvPr>
            <p:ph idx="1" type="body"/>
          </p:nvPr>
        </p:nvSpPr>
        <p:spPr>
          <a:xfrm>
            <a:off x="3197875" y="2283675"/>
            <a:ext cx="5673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 sz="2400"/>
              <a:t>How much are you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 sz="2400"/>
              <a:t>willing to spend?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Engine Classifications</a:t>
            </a:r>
            <a:endParaRPr/>
          </a:p>
        </p:txBody>
      </p:sp>
      <p:graphicFrame>
        <p:nvGraphicFramePr>
          <p:cNvPr id="252" name="Google Shape;252;p24"/>
          <p:cNvGraphicFramePr/>
          <p:nvPr/>
        </p:nvGraphicFramePr>
        <p:xfrm>
          <a:off x="152188" y="9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{7A507E63-0CE6-4695-A681-F56C56F3C569}</a:tableStyleId>
              </a:tblPr>
              <a:tblGrid>
                <a:gridCol w="1738925"/>
                <a:gridCol w="1833600"/>
                <a:gridCol w="1687275"/>
                <a:gridCol w="1446225"/>
              </a:tblGrid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Classification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5250" marB="95250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Impulse Range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5250" marB="95250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Impulse Limit (N-s)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5250" marB="95250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Category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5250" marB="95250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Model Rocket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A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2.5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Low Power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B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C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10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Mid Power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F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G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160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rowSpan="8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High Power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(Certification Required)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H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320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Level 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I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640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J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1280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Level 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K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2560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5120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10240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Level 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20480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  <a:tr h="246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</a:rPr>
                        <a:t>40960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47625" marL="47625" anchor="ctr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53" name="Google Shape;253;p24"/>
          <p:cNvSpPr/>
          <p:nvPr/>
        </p:nvSpPr>
        <p:spPr>
          <a:xfrm flipH="1">
            <a:off x="6858225" y="2261646"/>
            <a:ext cx="487500" cy="743100"/>
          </a:xfrm>
          <a:prstGeom prst="chevron">
            <a:avLst>
              <a:gd fmla="val 33915" name="adj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7345725" y="2402350"/>
            <a:ext cx="179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</a:rPr>
              <a:t>My Favorite</a:t>
            </a:r>
            <a:endParaRPr b="1" sz="2000">
              <a:solidFill>
                <a:srgbClr val="3F3F3F"/>
              </a:solidFill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7449950" y="2864050"/>
            <a:ext cx="169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Fun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Affordable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No certifications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/>
          <p:nvPr/>
        </p:nvSpPr>
        <p:spPr>
          <a:xfrm>
            <a:off x="4208577" y="1564885"/>
            <a:ext cx="726841" cy="1121399"/>
          </a:xfrm>
          <a:custGeom>
            <a:rect b="b" l="l" r="r" t="t"/>
            <a:pathLst>
              <a:path extrusionOk="0" h="1121399" w="726841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4465719" y="2703006"/>
            <a:ext cx="189600" cy="24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4422860" y="1333079"/>
            <a:ext cx="298274" cy="244742"/>
          </a:xfrm>
          <a:custGeom>
            <a:rect b="b" l="l" r="r" t="t"/>
            <a:pathLst>
              <a:path extrusionOk="0" h="244742" w="298274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43" y="2975300"/>
            <a:ext cx="3048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943" y="2975300"/>
            <a:ext cx="30480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5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hlink"/>
                </a:solidFill>
              </a:rPr>
              <a:t>Evolution: Engines</a:t>
            </a:r>
            <a:endParaRPr sz="3600">
              <a:solidFill>
                <a:schemeClr val="hlink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668750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Black Powder</a:t>
            </a:r>
            <a:endParaRPr/>
          </a:p>
        </p:txBody>
      </p:sp>
      <p:sp>
        <p:nvSpPr>
          <p:cNvPr id="267" name="Google Shape;267;p25"/>
          <p:cNvSpPr txBox="1"/>
          <p:nvPr/>
        </p:nvSpPr>
        <p:spPr>
          <a:xfrm>
            <a:off x="5475225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Composite</a:t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4655325" y="4898825"/>
            <a:ext cx="4488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Images: Apogee Rockets (https://www.apogeerockets.com/Rocket-Motor-Basics-Quick-Start-Guide)</a:t>
            </a:r>
            <a:endParaRPr sz="700"/>
          </a:p>
        </p:txBody>
      </p:sp>
      <p:sp>
        <p:nvSpPr>
          <p:cNvPr id="269" name="Google Shape;269;p25"/>
          <p:cNvSpPr txBox="1"/>
          <p:nvPr/>
        </p:nvSpPr>
        <p:spPr>
          <a:xfrm>
            <a:off x="400250" y="1488725"/>
            <a:ext cx="35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Cheap but volatile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Low energy density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Basically a firework</a:t>
            </a:r>
            <a:endParaRPr sz="1600">
              <a:solidFill>
                <a:schemeClr val="hlink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232450" y="1488725"/>
            <a:ext cx="35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Reloadable options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High energy density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Basically a Shuttle booster</a:t>
            </a:r>
            <a:endParaRPr sz="16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>
            <a:off x="4208577" y="1564885"/>
            <a:ext cx="726841" cy="1121399"/>
          </a:xfrm>
          <a:custGeom>
            <a:rect b="b" l="l" r="r" t="t"/>
            <a:pathLst>
              <a:path extrusionOk="0" h="1121399" w="726841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4465719" y="2703006"/>
            <a:ext cx="189600" cy="24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/>
          <p:nvPr/>
        </p:nvSpPr>
        <p:spPr>
          <a:xfrm>
            <a:off x="4422860" y="1333079"/>
            <a:ext cx="298274" cy="244742"/>
          </a:xfrm>
          <a:custGeom>
            <a:rect b="b" l="l" r="r" t="t"/>
            <a:pathLst>
              <a:path extrusionOk="0" h="244742" w="298274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hlink"/>
                </a:solidFill>
              </a:rPr>
              <a:t>Evolution: Recovery</a:t>
            </a:r>
            <a:endParaRPr sz="3600">
              <a:solidFill>
                <a:schemeClr val="hlink"/>
              </a:solidFill>
            </a:endParaRPr>
          </a:p>
        </p:txBody>
      </p:sp>
      <p:sp>
        <p:nvSpPr>
          <p:cNvPr id="279" name="Google Shape;279;p26"/>
          <p:cNvSpPr txBox="1"/>
          <p:nvPr/>
        </p:nvSpPr>
        <p:spPr>
          <a:xfrm>
            <a:off x="668750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Simple Parachute</a:t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5475225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Delayed Release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4655325" y="4898825"/>
            <a:ext cx="4488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Image: Jolly Logic (</a:t>
            </a:r>
            <a:r>
              <a:rPr lang="en-US" sz="700"/>
              <a:t>https://jollylogic.com/products/chuterelease/</a:t>
            </a:r>
            <a:r>
              <a:rPr lang="en-US" sz="700"/>
              <a:t>)</a:t>
            </a:r>
            <a:endParaRPr sz="700"/>
          </a:p>
        </p:txBody>
      </p:sp>
      <p:sp>
        <p:nvSpPr>
          <p:cNvPr id="282" name="Google Shape;282;p26"/>
          <p:cNvSpPr txBox="1"/>
          <p:nvPr/>
        </p:nvSpPr>
        <p:spPr>
          <a:xfrm>
            <a:off x="400250" y="1488725"/>
            <a:ext cx="35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Deploys at peak altitude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Long walks on windy days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Very reliable</a:t>
            </a:r>
            <a:endParaRPr sz="1600">
              <a:solidFill>
                <a:schemeClr val="hlink"/>
              </a:solidFill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5232450" y="1488725"/>
            <a:ext cx="368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Later altimeter-based deployment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Shorter walks; lose less rockets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...unless they crash  ¯\_(ツ)_/¯</a:t>
            </a:r>
            <a:endParaRPr sz="1600">
              <a:solidFill>
                <a:schemeClr val="hlink"/>
              </a:solidFill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755" y="2693975"/>
            <a:ext cx="3878934" cy="21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975" y="2709963"/>
            <a:ext cx="2426576" cy="24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/>
        </p:nvSpPr>
        <p:spPr>
          <a:xfrm>
            <a:off x="0" y="4898825"/>
            <a:ext cx="44229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Image: ModelRockets.us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/>
          <p:nvPr/>
        </p:nvSpPr>
        <p:spPr>
          <a:xfrm>
            <a:off x="4208577" y="1564885"/>
            <a:ext cx="726841" cy="1121399"/>
          </a:xfrm>
          <a:custGeom>
            <a:rect b="b" l="l" r="r" t="t"/>
            <a:pathLst>
              <a:path extrusionOk="0" h="1121399" w="726841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465719" y="2703006"/>
            <a:ext cx="189600" cy="244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4422860" y="1333079"/>
            <a:ext cx="298274" cy="244742"/>
          </a:xfrm>
          <a:custGeom>
            <a:rect b="b" l="l" r="r" t="t"/>
            <a:pathLst>
              <a:path extrusionOk="0" h="244742" w="298274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hlink"/>
                </a:solidFill>
              </a:rPr>
              <a:t>Evolution: Materials</a:t>
            </a:r>
            <a:endParaRPr sz="3600">
              <a:solidFill>
                <a:schemeClr val="hlink"/>
              </a:solidFill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668750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Cardboard &amp; Glue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5475225" y="8404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hlink"/>
                </a:solidFill>
              </a:rPr>
              <a:t>Fiberglass &amp; Epoxy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4655325" y="4898825"/>
            <a:ext cx="44886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Image: Apogee Rockets (https://www.apogeerockets.com/Building-Supplies/Body-Tubes/Fiberglass-Tubes/)</a:t>
            </a:r>
            <a:endParaRPr sz="700"/>
          </a:p>
        </p:txBody>
      </p:sp>
      <p:sp>
        <p:nvSpPr>
          <p:cNvPr id="298" name="Google Shape;298;p27"/>
          <p:cNvSpPr txBox="1"/>
          <p:nvPr/>
        </p:nvSpPr>
        <p:spPr>
          <a:xfrm>
            <a:off x="400250" y="1488725"/>
            <a:ext cx="35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Cheap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Easy to work with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Mach capable… sometimes</a:t>
            </a:r>
            <a:endParaRPr sz="1600">
              <a:solidFill>
                <a:schemeClr val="hlink"/>
              </a:solidFill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5232450" y="1488725"/>
            <a:ext cx="353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Strong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Messy</a:t>
            </a:r>
            <a:endParaRPr sz="1600">
              <a:solidFill>
                <a:schemeClr val="hlink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-US" sz="1600">
                <a:solidFill>
                  <a:schemeClr val="hlink"/>
                </a:solidFill>
              </a:rPr>
              <a:t>Capable of high mach</a:t>
            </a:r>
            <a:endParaRPr sz="1600">
              <a:solidFill>
                <a:schemeClr val="hlink"/>
              </a:solidFill>
            </a:endParaRPr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50" y="2703000"/>
            <a:ext cx="3048000" cy="20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0" y="4898825"/>
            <a:ext cx="4465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Image: LOC Precision (https://locprecision.com/product/slotted-cardboard-airframes/)</a:t>
            </a:r>
            <a:endParaRPr sz="700"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993" y="2628550"/>
            <a:ext cx="2181901" cy="21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/>
        </p:nvSpPr>
        <p:spPr>
          <a:xfrm>
            <a:off x="0" y="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hlink"/>
                </a:solidFill>
              </a:rPr>
              <a:t>Evolution: Software</a:t>
            </a:r>
            <a:endParaRPr sz="3600">
              <a:solidFill>
                <a:schemeClr val="hlink"/>
              </a:solidFill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1300"/>
            <a:ext cx="5089201" cy="4099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5432625" y="1740600"/>
            <a:ext cx="3453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hlink"/>
                </a:solidFill>
              </a:rPr>
              <a:t>Model safety (stability, speed off pad, speed at deployment, etc.)</a:t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hlink"/>
                </a:solidFill>
              </a:rPr>
              <a:t>Model altitude &amp; drift</a:t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hlink"/>
                </a:solidFill>
              </a:rPr>
              <a:t>Choose the right engine</a:t>
            </a:r>
            <a:endParaRPr sz="1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</a:pPr>
            <a:r>
              <a:rPr lang="en-US"/>
              <a:t>Rocketry Associations</a:t>
            </a:r>
            <a:endParaRPr/>
          </a:p>
        </p:txBody>
      </p:sp>
      <p:graphicFrame>
        <p:nvGraphicFramePr>
          <p:cNvPr id="315" name="Google Shape;315;p29"/>
          <p:cNvGraphicFramePr/>
          <p:nvPr/>
        </p:nvGraphicFramePr>
        <p:xfrm>
          <a:off x="588790" y="1302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{7A507E63-0CE6-4695-A681-F56C56F3C569}</a:tableStyleId>
              </a:tblPr>
              <a:tblGrid>
                <a:gridCol w="3723500"/>
              </a:tblGrid>
              <a:tr h="46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National Association of Rocketry</a:t>
                      </a:r>
                      <a:endParaRPr b="1" sz="16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nar.org</a:t>
                      </a:r>
                      <a:endParaRPr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79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hlink"/>
                          </a:solidFill>
                        </a:rPr>
                        <a:t>195 Chapters</a:t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hlink"/>
                          </a:solidFill>
                        </a:rPr>
                        <a:t>$5M Insurance Limit</a:t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hlink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Commercial Motors Only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Great for Beginners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4500">
                <a:tc vMerge="1"/>
              </a:tr>
            </a:tbl>
          </a:graphicData>
        </a:graphic>
      </p:graphicFrame>
      <p:graphicFrame>
        <p:nvGraphicFramePr>
          <p:cNvPr id="316" name="Google Shape;316;p29"/>
          <p:cNvGraphicFramePr/>
          <p:nvPr/>
        </p:nvGraphicFramePr>
        <p:xfrm>
          <a:off x="4798385" y="1302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{7A507E63-0CE6-4695-A681-F56C56F3C569}</a:tableStyleId>
              </a:tblPr>
              <a:tblGrid>
                <a:gridCol w="3775100"/>
              </a:tblGrid>
              <a:tr h="46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Tripoli Rocketry Association</a:t>
                      </a:r>
                      <a:endParaRPr b="1" sz="160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tripoli.org</a:t>
                      </a:r>
                      <a:endParaRPr sz="180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579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123 Prefectures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$3M Insurance Limit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Experimental Motors Allowed</a:t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rgbClr val="3F3F3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3F3F3F"/>
                          </a:solidFill>
                        </a:rPr>
                        <a:t>Great for Bigger Toys</a:t>
                      </a:r>
                      <a:endParaRPr sz="12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4500">
                <a:tc vMerge="1"/>
              </a:tr>
            </a:tbl>
          </a:graphicData>
        </a:graphic>
      </p:graphicFrame>
      <p:sp>
        <p:nvSpPr>
          <p:cNvPr id="317" name="Google Shape;317;p29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en-US"/>
              <a:t>There are 2 major rocketry associations in the USA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1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